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nl-NL"/>
              <a:t>Klik om de stijl te bewerken</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5/9/2017</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nl-NL"/>
              <a:t>Klik om de stijl te bewerken</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55BA285-9698-1B45-8319-D90A8C63F150}"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nl-NL"/>
              <a:t>Klik om de stijl te bewerken</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nl-NL"/>
              <a:t>Klik om de stijl te bewerken</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534695" y="2824269"/>
            <a:ext cx="4608576" cy="26444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454792" y="2821491"/>
            <a:ext cx="4608576" cy="263737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5/9/2017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5/9/2017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5/9/2017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nl-NL"/>
              <a:t>Klik om de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61CFCDFD-B4CF-A241-8D71-E814B10BEAF4}" type="datetimeFigureOut">
              <a:rPr lang="en-US" dirty="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5/9/2017</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5/9/2017</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maken.wikiwijs.nl/77830/Visieontwikkeling#!page-1990146"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Visie ontwikkeling</a:t>
            </a:r>
          </a:p>
        </p:txBody>
      </p:sp>
      <p:sp>
        <p:nvSpPr>
          <p:cNvPr id="3" name="Ondertitel 2"/>
          <p:cNvSpPr>
            <a:spLocks noGrp="1"/>
          </p:cNvSpPr>
          <p:nvPr>
            <p:ph type="subTitle" idx="1"/>
          </p:nvPr>
        </p:nvSpPr>
        <p:spPr/>
        <p:txBody>
          <a:bodyPr/>
          <a:lstStyle/>
          <a:p>
            <a:r>
              <a:rPr lang="nl-NL" dirty="0"/>
              <a:t>10 mei 2017</a:t>
            </a:r>
          </a:p>
        </p:txBody>
      </p:sp>
    </p:spTree>
    <p:extLst>
      <p:ext uri="{BB962C8B-B14F-4D97-AF65-F5344CB8AC3E}">
        <p14:creationId xmlns:p14="http://schemas.microsoft.com/office/powerpoint/2010/main" val="346153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2.3 Visie op maatschappelijke zorg</a:t>
            </a:r>
          </a:p>
        </p:txBody>
      </p:sp>
      <p:sp>
        <p:nvSpPr>
          <p:cNvPr id="3" name="Tijdelijke aanduiding voor inhoud 2"/>
          <p:cNvSpPr>
            <a:spLocks noGrp="1"/>
          </p:cNvSpPr>
          <p:nvPr>
            <p:ph idx="1"/>
          </p:nvPr>
        </p:nvSpPr>
        <p:spPr/>
        <p:txBody>
          <a:bodyPr>
            <a:normAutofit fontScale="70000" lnSpcReduction="20000"/>
          </a:bodyPr>
          <a:lstStyle/>
          <a:p>
            <a:r>
              <a:rPr lang="nl-NL" dirty="0"/>
              <a:t>Visie veranderd van medisch onoplosbaar probleem -&gt; mensen met een beperking die met goede begeleiding niet in een instelling hoeven te wonen.</a:t>
            </a:r>
          </a:p>
          <a:p>
            <a:r>
              <a:rPr lang="nl-NL" dirty="0"/>
              <a:t>Van aanbodgericht naar vraaggericht</a:t>
            </a:r>
          </a:p>
          <a:p>
            <a:endParaRPr lang="nl-NL" dirty="0"/>
          </a:p>
          <a:p>
            <a:pPr marL="0" indent="0">
              <a:buNone/>
            </a:pPr>
            <a:r>
              <a:rPr lang="nl-NL" b="1" dirty="0"/>
              <a:t>Visie van maatschappelijke zorg 2015:</a:t>
            </a:r>
          </a:p>
          <a:p>
            <a:pPr>
              <a:buFontTx/>
              <a:buChar char="-"/>
            </a:pPr>
            <a:r>
              <a:rPr lang="nl-NL" dirty="0"/>
              <a:t>Streven naar zelfstandigheid en deelname aan samenleving</a:t>
            </a:r>
          </a:p>
          <a:p>
            <a:pPr>
              <a:buFontTx/>
              <a:buChar char="-"/>
            </a:pPr>
            <a:r>
              <a:rPr lang="nl-NL" dirty="0"/>
              <a:t>Ouderen en anderen met een beperking zo lang mogelijk thuis laten wonen</a:t>
            </a:r>
          </a:p>
          <a:p>
            <a:pPr>
              <a:buFontTx/>
              <a:buChar char="-"/>
            </a:pPr>
            <a:r>
              <a:rPr lang="nl-NL" dirty="0"/>
              <a:t>Vraaggerichte zorg blijft belangrijk</a:t>
            </a:r>
          </a:p>
          <a:p>
            <a:pPr>
              <a:buFontTx/>
              <a:buChar char="-"/>
            </a:pPr>
            <a:r>
              <a:rPr lang="nl-NL" dirty="0"/>
              <a:t>Accent op mogelijkheden niet op beperkingen</a:t>
            </a:r>
          </a:p>
          <a:p>
            <a:pPr>
              <a:buFontTx/>
              <a:buChar char="-"/>
            </a:pPr>
            <a:r>
              <a:rPr lang="nl-NL" dirty="0"/>
              <a:t>Mantelzorg moet vaker worden ingeschakeld.</a:t>
            </a:r>
          </a:p>
          <a:p>
            <a:pPr>
              <a:buFontTx/>
              <a:buChar char="-"/>
            </a:pPr>
            <a:endParaRPr lang="nl-NL" dirty="0"/>
          </a:p>
        </p:txBody>
      </p:sp>
    </p:spTree>
    <p:extLst>
      <p:ext uri="{BB962C8B-B14F-4D97-AF65-F5344CB8AC3E}">
        <p14:creationId xmlns:p14="http://schemas.microsoft.com/office/powerpoint/2010/main" val="88086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Gevolgen van de visie voor de cliënt</a:t>
            </a:r>
          </a:p>
        </p:txBody>
      </p:sp>
      <p:sp>
        <p:nvSpPr>
          <p:cNvPr id="3" name="Tijdelijke aanduiding voor inhoud 2"/>
          <p:cNvSpPr>
            <a:spLocks noGrp="1"/>
          </p:cNvSpPr>
          <p:nvPr>
            <p:ph idx="1"/>
          </p:nvPr>
        </p:nvSpPr>
        <p:spPr/>
        <p:txBody>
          <a:bodyPr/>
          <a:lstStyle/>
          <a:p>
            <a:r>
              <a:rPr lang="nl-NL" dirty="0"/>
              <a:t>Cliënten vinden het lastig om met de veranderingen om te gaan</a:t>
            </a:r>
          </a:p>
          <a:p>
            <a:r>
              <a:rPr lang="nl-NL" dirty="0"/>
              <a:t>Gevolgen visie voor beroepen</a:t>
            </a:r>
          </a:p>
          <a:p>
            <a:endParaRPr lang="nl-NL" dirty="0"/>
          </a:p>
        </p:txBody>
      </p:sp>
      <p:pic>
        <p:nvPicPr>
          <p:cNvPr id="4" name="Afbeelding 3"/>
          <p:cNvPicPr>
            <a:picLocks noChangeAspect="1"/>
          </p:cNvPicPr>
          <p:nvPr/>
        </p:nvPicPr>
        <p:blipFill>
          <a:blip r:embed="rId2"/>
          <a:stretch>
            <a:fillRect/>
          </a:stretch>
        </p:blipFill>
        <p:spPr>
          <a:xfrm>
            <a:off x="6294775" y="2570441"/>
            <a:ext cx="4041553" cy="3223307"/>
          </a:xfrm>
          <a:prstGeom prst="rect">
            <a:avLst/>
          </a:prstGeom>
        </p:spPr>
      </p:pic>
    </p:spTree>
    <p:extLst>
      <p:ext uri="{BB962C8B-B14F-4D97-AF65-F5344CB8AC3E}">
        <p14:creationId xmlns:p14="http://schemas.microsoft.com/office/powerpoint/2010/main" val="5768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Opdrachten</a:t>
            </a:r>
          </a:p>
        </p:txBody>
      </p:sp>
      <p:pic>
        <p:nvPicPr>
          <p:cNvPr id="9" name="Tijdelijke aanduiding voor inhoud 8"/>
          <p:cNvPicPr>
            <a:picLocks noGrp="1" noChangeAspect="1"/>
          </p:cNvPicPr>
          <p:nvPr>
            <p:ph idx="1"/>
          </p:nvPr>
        </p:nvPicPr>
        <p:blipFill>
          <a:blip r:embed="rId2"/>
          <a:stretch>
            <a:fillRect/>
          </a:stretch>
        </p:blipFill>
        <p:spPr>
          <a:xfrm>
            <a:off x="4212127" y="804519"/>
            <a:ext cx="7744962" cy="4354415"/>
          </a:xfrm>
          <a:prstGeom prst="rect">
            <a:avLst/>
          </a:prstGeom>
        </p:spPr>
      </p:pic>
    </p:spTree>
    <p:extLst>
      <p:ext uri="{BB962C8B-B14F-4D97-AF65-F5344CB8AC3E}">
        <p14:creationId xmlns:p14="http://schemas.microsoft.com/office/powerpoint/2010/main" val="167182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Lesprogramma</a:t>
            </a:r>
          </a:p>
        </p:txBody>
      </p:sp>
      <p:sp>
        <p:nvSpPr>
          <p:cNvPr id="3" name="Tijdelijke aanduiding voor inhoud 2"/>
          <p:cNvSpPr>
            <a:spLocks noGrp="1"/>
          </p:cNvSpPr>
          <p:nvPr>
            <p:ph idx="1"/>
          </p:nvPr>
        </p:nvSpPr>
        <p:spPr/>
        <p:txBody>
          <a:bodyPr/>
          <a:lstStyle/>
          <a:p>
            <a:endParaRPr lang="nl-NL" dirty="0"/>
          </a:p>
          <a:p>
            <a:r>
              <a:rPr lang="nl-NL" dirty="0"/>
              <a:t>Introductie vak</a:t>
            </a:r>
          </a:p>
          <a:p>
            <a:r>
              <a:rPr lang="nl-NL" dirty="0"/>
              <a:t>Thema 2.1 t/m 2.3</a:t>
            </a:r>
          </a:p>
          <a:p>
            <a:r>
              <a:rPr lang="nl-NL" dirty="0"/>
              <a:t>Opdrachten wiki</a:t>
            </a:r>
          </a:p>
        </p:txBody>
      </p:sp>
    </p:spTree>
    <p:extLst>
      <p:ext uri="{BB962C8B-B14F-4D97-AF65-F5344CB8AC3E}">
        <p14:creationId xmlns:p14="http://schemas.microsoft.com/office/powerpoint/2010/main" val="116531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Introductie vak</a:t>
            </a:r>
          </a:p>
        </p:txBody>
      </p:sp>
      <p:sp>
        <p:nvSpPr>
          <p:cNvPr id="3" name="Tijdelijke aanduiding voor inhoud 2"/>
          <p:cNvSpPr>
            <a:spLocks noGrp="1"/>
          </p:cNvSpPr>
          <p:nvPr>
            <p:ph idx="1"/>
          </p:nvPr>
        </p:nvSpPr>
        <p:spPr/>
        <p:txBody>
          <a:bodyPr/>
          <a:lstStyle/>
          <a:p>
            <a:r>
              <a:rPr lang="nl-NL" dirty="0"/>
              <a:t>10 x 2 les uren</a:t>
            </a:r>
          </a:p>
          <a:p>
            <a:r>
              <a:rPr lang="nl-NL" dirty="0">
                <a:hlinkClick r:id="rId2"/>
              </a:rPr>
              <a:t>Eindproduct</a:t>
            </a:r>
            <a:endParaRPr lang="nl-NL" dirty="0"/>
          </a:p>
          <a:p>
            <a:r>
              <a:rPr lang="nl-NL" dirty="0"/>
              <a:t>Aanwezigheid</a:t>
            </a:r>
          </a:p>
          <a:p>
            <a:r>
              <a:rPr lang="nl-NL" dirty="0"/>
              <a:t>Inzet </a:t>
            </a:r>
          </a:p>
          <a:p>
            <a:r>
              <a:rPr lang="nl-NL" dirty="0"/>
              <a:t>Houding</a:t>
            </a:r>
          </a:p>
          <a:p>
            <a:r>
              <a:rPr lang="nl-NL" dirty="0"/>
              <a:t>Altijd je boek en laptop mee!</a:t>
            </a:r>
          </a:p>
          <a:p>
            <a:endParaRPr lang="nl-NL" dirty="0"/>
          </a:p>
        </p:txBody>
      </p:sp>
      <p:pic>
        <p:nvPicPr>
          <p:cNvPr id="4" name="Afbeelding 3"/>
          <p:cNvPicPr>
            <a:picLocks noChangeAspect="1"/>
          </p:cNvPicPr>
          <p:nvPr/>
        </p:nvPicPr>
        <p:blipFill>
          <a:blip r:embed="rId3"/>
          <a:stretch>
            <a:fillRect/>
          </a:stretch>
        </p:blipFill>
        <p:spPr>
          <a:xfrm>
            <a:off x="7139427" y="928146"/>
            <a:ext cx="2074912" cy="2609952"/>
          </a:xfrm>
          <a:prstGeom prst="rect">
            <a:avLst/>
          </a:prstGeom>
        </p:spPr>
      </p:pic>
      <p:pic>
        <p:nvPicPr>
          <p:cNvPr id="5" name="Afbeelding 4"/>
          <p:cNvPicPr>
            <a:picLocks noChangeAspect="1"/>
          </p:cNvPicPr>
          <p:nvPr/>
        </p:nvPicPr>
        <p:blipFill>
          <a:blip r:embed="rId4"/>
          <a:stretch>
            <a:fillRect/>
          </a:stretch>
        </p:blipFill>
        <p:spPr>
          <a:xfrm>
            <a:off x="7139427" y="3538098"/>
            <a:ext cx="2090225" cy="2090225"/>
          </a:xfrm>
          <a:prstGeom prst="rect">
            <a:avLst/>
          </a:prstGeom>
        </p:spPr>
      </p:pic>
    </p:spTree>
    <p:extLst>
      <p:ext uri="{BB962C8B-B14F-4D97-AF65-F5344CB8AC3E}">
        <p14:creationId xmlns:p14="http://schemas.microsoft.com/office/powerpoint/2010/main" val="164353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Thema 2: Doelgroepen zorg en welzijn</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a:p>
            <a:pPr marL="0" indent="0">
              <a:buNone/>
            </a:pPr>
            <a:r>
              <a:rPr lang="nl-NL" dirty="0"/>
              <a:t>“ De meeste doelgroepen bestaan al eeuwen. Een belangrijk verschil tussen vroeger en nu is de erkenning van een doelgroep. Een ander verschil is de manier waarop de samenleving en professionals met de doelgroep om gaan”.</a:t>
            </a:r>
          </a:p>
          <a:p>
            <a:pPr marL="0" indent="0">
              <a:buNone/>
            </a:pPr>
            <a:endParaRPr lang="nl-NL" dirty="0"/>
          </a:p>
        </p:txBody>
      </p:sp>
    </p:spTree>
    <p:extLst>
      <p:ext uri="{BB962C8B-B14F-4D97-AF65-F5344CB8AC3E}">
        <p14:creationId xmlns:p14="http://schemas.microsoft.com/office/powerpoint/2010/main" val="347240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Doelgroepen maatschappelijke zorg</a:t>
            </a:r>
          </a:p>
        </p:txBody>
      </p:sp>
      <p:sp>
        <p:nvSpPr>
          <p:cNvPr id="3" name="Tijdelijke aanduiding voor inhoud 2"/>
          <p:cNvSpPr>
            <a:spLocks noGrp="1"/>
          </p:cNvSpPr>
          <p:nvPr>
            <p:ph idx="1"/>
          </p:nvPr>
        </p:nvSpPr>
        <p:spPr/>
        <p:txBody>
          <a:bodyPr>
            <a:normAutofit fontScale="85000" lnSpcReduction="20000"/>
          </a:bodyPr>
          <a:lstStyle/>
          <a:p>
            <a:r>
              <a:rPr lang="nl-NL" i="1" u="sng" dirty="0"/>
              <a:t>Doelgroepen vanuit zorg perspectief:</a:t>
            </a:r>
          </a:p>
          <a:p>
            <a:pPr>
              <a:buFontTx/>
              <a:buChar char="-"/>
            </a:pPr>
            <a:r>
              <a:rPr lang="nl-NL" dirty="0"/>
              <a:t>Psychiatrische aandoeningen</a:t>
            </a:r>
          </a:p>
          <a:p>
            <a:pPr>
              <a:buFontTx/>
              <a:buChar char="-"/>
            </a:pPr>
            <a:r>
              <a:rPr lang="nl-NL" dirty="0"/>
              <a:t>Lichamelijke ziektes</a:t>
            </a:r>
          </a:p>
          <a:p>
            <a:pPr>
              <a:buFontTx/>
              <a:buChar char="-"/>
            </a:pPr>
            <a:r>
              <a:rPr lang="nl-NL" dirty="0"/>
              <a:t>Verstandelijke beperking</a:t>
            </a:r>
          </a:p>
          <a:p>
            <a:pPr>
              <a:buFontTx/>
              <a:buChar char="-"/>
            </a:pPr>
            <a:endParaRPr lang="nl-NL" dirty="0"/>
          </a:p>
          <a:p>
            <a:r>
              <a:rPr lang="nl-NL" i="1" u="sng" dirty="0"/>
              <a:t>Doelgroepen vanuit een sociaal perspectief:</a:t>
            </a:r>
          </a:p>
          <a:p>
            <a:pPr>
              <a:buFontTx/>
              <a:buChar char="-"/>
            </a:pPr>
            <a:r>
              <a:rPr lang="nl-NL" dirty="0"/>
              <a:t>Dak- en thuislozen</a:t>
            </a:r>
          </a:p>
          <a:p>
            <a:pPr>
              <a:buFontTx/>
              <a:buChar char="-"/>
            </a:pPr>
            <a:r>
              <a:rPr lang="nl-NL" dirty="0"/>
              <a:t>Mensen in een justitiële inrichting</a:t>
            </a:r>
          </a:p>
          <a:p>
            <a:pPr>
              <a:buFontTx/>
              <a:buChar char="-"/>
            </a:pPr>
            <a:r>
              <a:rPr lang="nl-NL" dirty="0"/>
              <a:t>Verslaafden</a:t>
            </a:r>
          </a:p>
        </p:txBody>
      </p:sp>
    </p:spTree>
    <p:extLst>
      <p:ext uri="{BB962C8B-B14F-4D97-AF65-F5344CB8AC3E}">
        <p14:creationId xmlns:p14="http://schemas.microsoft.com/office/powerpoint/2010/main" val="381468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Doelgroepen sociaal werk</a:t>
            </a:r>
          </a:p>
        </p:txBody>
      </p:sp>
      <p:sp>
        <p:nvSpPr>
          <p:cNvPr id="3" name="Tijdelijke aanduiding voor inhoud 2"/>
          <p:cNvSpPr>
            <a:spLocks noGrp="1"/>
          </p:cNvSpPr>
          <p:nvPr>
            <p:ph idx="1"/>
          </p:nvPr>
        </p:nvSpPr>
        <p:spPr/>
        <p:txBody>
          <a:bodyPr>
            <a:normAutofit fontScale="85000" lnSpcReduction="20000"/>
          </a:bodyPr>
          <a:lstStyle/>
          <a:p>
            <a:r>
              <a:rPr lang="nl-NL" i="1" u="sng" dirty="0"/>
              <a:t>Doelgroepen sociaal-maatschappelijke dienstverlening:</a:t>
            </a:r>
          </a:p>
          <a:p>
            <a:pPr>
              <a:buFontTx/>
              <a:buChar char="-"/>
            </a:pPr>
            <a:r>
              <a:rPr lang="nl-NL" dirty="0"/>
              <a:t>Doelgroepen komen overeen met MZ (sociaal)</a:t>
            </a:r>
          </a:p>
          <a:p>
            <a:pPr>
              <a:buFontTx/>
              <a:buChar char="-"/>
            </a:pPr>
            <a:r>
              <a:rPr lang="nl-NL" dirty="0"/>
              <a:t>Individueel contact met cliënten</a:t>
            </a:r>
          </a:p>
          <a:p>
            <a:pPr marL="0" indent="0">
              <a:buNone/>
            </a:pPr>
            <a:endParaRPr lang="nl-NL" dirty="0"/>
          </a:p>
          <a:p>
            <a:r>
              <a:rPr lang="nl-NL" i="1" u="sng" dirty="0"/>
              <a:t>Sociaal cultureel werk:</a:t>
            </a:r>
          </a:p>
          <a:p>
            <a:pPr>
              <a:buFontTx/>
              <a:buChar char="-"/>
            </a:pPr>
            <a:r>
              <a:rPr lang="nl-NL" dirty="0"/>
              <a:t>Werken met doelgroepen in wijk of buurt</a:t>
            </a:r>
          </a:p>
          <a:p>
            <a:pPr>
              <a:buFontTx/>
              <a:buChar char="-"/>
            </a:pPr>
            <a:r>
              <a:rPr lang="nl-NL" dirty="0"/>
              <a:t>Burgers met behoefte aan sociaal functioneren</a:t>
            </a:r>
          </a:p>
          <a:p>
            <a:pPr>
              <a:buFontTx/>
              <a:buChar char="-"/>
            </a:pPr>
            <a:r>
              <a:rPr lang="nl-NL" dirty="0"/>
              <a:t>Specifieke doelgroepen (jongeren in een wijk)</a:t>
            </a:r>
          </a:p>
          <a:p>
            <a:pPr>
              <a:buFontTx/>
              <a:buChar char="-"/>
            </a:pPr>
            <a:r>
              <a:rPr lang="nl-NL" dirty="0"/>
              <a:t>Diverse vormen van opvang (AZC, dak- en thuislozen)</a:t>
            </a:r>
          </a:p>
        </p:txBody>
      </p:sp>
    </p:spTree>
    <p:extLst>
      <p:ext uri="{BB962C8B-B14F-4D97-AF65-F5344CB8AC3E}">
        <p14:creationId xmlns:p14="http://schemas.microsoft.com/office/powerpoint/2010/main" val="9546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Doelgroepen pedagogisch werk</a:t>
            </a:r>
          </a:p>
        </p:txBody>
      </p:sp>
      <p:sp>
        <p:nvSpPr>
          <p:cNvPr id="3" name="Tijdelijke aanduiding voor inhoud 2"/>
          <p:cNvSpPr>
            <a:spLocks noGrp="1"/>
          </p:cNvSpPr>
          <p:nvPr>
            <p:ph idx="1"/>
          </p:nvPr>
        </p:nvSpPr>
        <p:spPr/>
        <p:txBody>
          <a:bodyPr/>
          <a:lstStyle/>
          <a:p>
            <a:r>
              <a:rPr lang="nl-NL" dirty="0"/>
              <a:t>Als pedagogisch werker, werk je met kinderen en jeugdigen van 0 – 21 jaar.</a:t>
            </a:r>
          </a:p>
          <a:p>
            <a:pPr>
              <a:buFontTx/>
              <a:buChar char="-"/>
            </a:pPr>
            <a:r>
              <a:rPr lang="nl-NL" dirty="0"/>
              <a:t>Kinderen zonder specifieke hulpvraag (KO, PS, BO)</a:t>
            </a:r>
          </a:p>
          <a:p>
            <a:pPr>
              <a:buFontTx/>
              <a:buChar char="-"/>
            </a:pPr>
            <a:r>
              <a:rPr lang="nl-NL" dirty="0"/>
              <a:t>Kinderen met specifieke hulpvraag op het gebied van leren, ontwikkelen op opvoeden (o.a. </a:t>
            </a:r>
            <a:r>
              <a:rPr lang="nl-NL" dirty="0" err="1"/>
              <a:t>spec</a:t>
            </a:r>
            <a:r>
              <a:rPr lang="nl-NL" dirty="0"/>
              <a:t>. Basisonderwijs)</a:t>
            </a:r>
          </a:p>
          <a:p>
            <a:pPr>
              <a:buFontTx/>
              <a:buChar char="-"/>
            </a:pPr>
            <a:endParaRPr lang="nl-NL" dirty="0"/>
          </a:p>
        </p:txBody>
      </p:sp>
    </p:spTree>
    <p:extLst>
      <p:ext uri="{BB962C8B-B14F-4D97-AF65-F5344CB8AC3E}">
        <p14:creationId xmlns:p14="http://schemas.microsoft.com/office/powerpoint/2010/main" val="394618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Belangrijke begrippen!!</a:t>
            </a:r>
          </a:p>
        </p:txBody>
      </p:sp>
      <p:sp>
        <p:nvSpPr>
          <p:cNvPr id="3" name="Tijdelijke aanduiding voor inhoud 2"/>
          <p:cNvSpPr>
            <a:spLocks noGrp="1"/>
          </p:cNvSpPr>
          <p:nvPr>
            <p:ph idx="1"/>
          </p:nvPr>
        </p:nvSpPr>
        <p:spPr/>
        <p:txBody>
          <a:bodyPr/>
          <a:lstStyle/>
          <a:p>
            <a:endParaRPr lang="nl-NL" b="1" dirty="0"/>
          </a:p>
          <a:p>
            <a:r>
              <a:rPr lang="nl-NL" b="1" u="sng" dirty="0"/>
              <a:t>Passend onderwijs</a:t>
            </a:r>
          </a:p>
          <a:p>
            <a:endParaRPr lang="nl-NL" dirty="0"/>
          </a:p>
          <a:p>
            <a:r>
              <a:rPr lang="nl-NL" b="1" u="sng" dirty="0"/>
              <a:t>Differentiatie doelgroepen</a:t>
            </a:r>
          </a:p>
          <a:p>
            <a:endParaRPr lang="nl-NL" dirty="0"/>
          </a:p>
        </p:txBody>
      </p:sp>
      <p:pic>
        <p:nvPicPr>
          <p:cNvPr id="4" name="Afbeelding 3"/>
          <p:cNvPicPr>
            <a:picLocks noChangeAspect="1"/>
          </p:cNvPicPr>
          <p:nvPr/>
        </p:nvPicPr>
        <p:blipFill>
          <a:blip r:embed="rId2"/>
          <a:stretch>
            <a:fillRect/>
          </a:stretch>
        </p:blipFill>
        <p:spPr>
          <a:xfrm>
            <a:off x="6730609" y="2344029"/>
            <a:ext cx="4157785" cy="1948962"/>
          </a:xfrm>
          <a:prstGeom prst="rect">
            <a:avLst/>
          </a:prstGeom>
        </p:spPr>
      </p:pic>
    </p:spTree>
    <p:extLst>
      <p:ext uri="{BB962C8B-B14F-4D97-AF65-F5344CB8AC3E}">
        <p14:creationId xmlns:p14="http://schemas.microsoft.com/office/powerpoint/2010/main" val="274381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2.2. Algemene visie op zorg en welzijn</a:t>
            </a:r>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a:t>Zorg en welzijn was tot na de tweede wereld oorlog, taken van liefdadigheidsorganisaties, kerkelijke organisaties, gezinsleden en familie leden.</a:t>
            </a:r>
          </a:p>
          <a:p>
            <a:pPr marL="0" indent="0">
              <a:buNone/>
            </a:pPr>
            <a:endParaRPr lang="nl-NL" b="1" u="sng" dirty="0"/>
          </a:p>
          <a:p>
            <a:pPr marL="0" indent="0">
              <a:buNone/>
            </a:pPr>
            <a:r>
              <a:rPr lang="nl-NL" b="1" u="sng" dirty="0"/>
              <a:t>Ontwikkelingen:</a:t>
            </a:r>
          </a:p>
          <a:p>
            <a:pPr>
              <a:buFontTx/>
              <a:buChar char="-"/>
            </a:pPr>
            <a:r>
              <a:rPr lang="nl-NL" dirty="0"/>
              <a:t>Verzorgingsstaat</a:t>
            </a:r>
          </a:p>
          <a:p>
            <a:pPr>
              <a:buFontTx/>
              <a:buChar char="-"/>
            </a:pPr>
            <a:r>
              <a:rPr lang="nl-NL" dirty="0"/>
              <a:t>Groei in medische mogelijkheden en ontwikkelingen</a:t>
            </a:r>
          </a:p>
          <a:p>
            <a:pPr>
              <a:buFontTx/>
              <a:buChar char="-"/>
            </a:pPr>
            <a:r>
              <a:rPr lang="nl-NL" dirty="0"/>
              <a:t>Vergrijzing</a:t>
            </a:r>
          </a:p>
          <a:p>
            <a:pPr>
              <a:buFontTx/>
              <a:buChar char="-"/>
            </a:pPr>
            <a:r>
              <a:rPr lang="nl-NL" dirty="0"/>
              <a:t>Stijgen van levensverwachting</a:t>
            </a:r>
          </a:p>
          <a:p>
            <a:pPr>
              <a:buFontTx/>
              <a:buChar char="-"/>
            </a:pPr>
            <a:r>
              <a:rPr lang="nl-NL" dirty="0"/>
              <a:t>Complexer wordende maatschappij</a:t>
            </a:r>
          </a:p>
        </p:txBody>
      </p:sp>
    </p:spTree>
    <p:extLst>
      <p:ext uri="{BB962C8B-B14F-4D97-AF65-F5344CB8AC3E}">
        <p14:creationId xmlns:p14="http://schemas.microsoft.com/office/powerpoint/2010/main" val="1179940148"/>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41</TotalTime>
  <Words>362</Words>
  <Application>Microsoft Office PowerPoint</Application>
  <PresentationFormat>Breedbeeld</PresentationFormat>
  <Paragraphs>70</Paragraphs>
  <Slides>12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Palatino Linotype</vt:lpstr>
      <vt:lpstr>Galerie</vt:lpstr>
      <vt:lpstr>Visie ontwikkeling</vt:lpstr>
      <vt:lpstr>Lesprogramma</vt:lpstr>
      <vt:lpstr>Introductie vak</vt:lpstr>
      <vt:lpstr>Thema 2: Doelgroepen zorg en welzijn</vt:lpstr>
      <vt:lpstr>Doelgroepen maatschappelijke zorg</vt:lpstr>
      <vt:lpstr>Doelgroepen sociaal werk</vt:lpstr>
      <vt:lpstr>Doelgroepen pedagogisch werk</vt:lpstr>
      <vt:lpstr>Belangrijke begrippen!!</vt:lpstr>
      <vt:lpstr>2.2. Algemene visie op zorg en welzijn</vt:lpstr>
      <vt:lpstr>2.3 Visie op maatschappelijke zorg</vt:lpstr>
      <vt:lpstr>Gevolgen van de visie voor de cliënt</vt:lpstr>
      <vt:lpstr>Opdrachten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Visie ontwikkeling</dc:title>
  <dc:creator>Denise Dobber</dc:creator>
  <cp:lastModifiedBy>Denise Dobber</cp:lastModifiedBy>
  <cp:revision>5</cp:revision>
  <dcterms:created xsi:type="dcterms:W3CDTF">2017-05-09T18:35:36Z</dcterms:created>
  <dcterms:modified xsi:type="dcterms:W3CDTF">2017-05-09T19:17:15Z</dcterms:modified>
</cp:coreProperties>
</file>